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8" r:id="rId2"/>
    <p:sldId id="256" r:id="rId3"/>
    <p:sldId id="257" r:id="rId4"/>
    <p:sldId id="259" r:id="rId5"/>
    <p:sldId id="260" r:id="rId6"/>
    <p:sldId id="261" r:id="rId7"/>
    <p:sldId id="262" r:id="rId8"/>
    <p:sldId id="263" r:id="rId9"/>
    <p:sldId id="264" r:id="rId10"/>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1"/>
    <p:restoredTop sz="94490"/>
  </p:normalViewPr>
  <p:slideViewPr>
    <p:cSldViewPr snapToGrid="0" snapToObjects="1">
      <p:cViewPr>
        <p:scale>
          <a:sx n="79" d="100"/>
          <a:sy n="79" d="100"/>
        </p:scale>
        <p:origin x="1384" y="109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955811-51DA-984B-8688-61467F515D00}" type="datetimeFigureOut">
              <a:rPr lang="en-CH" smtClean="0"/>
              <a:t>29.12.20</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BB6C66-0661-4047-A0FE-68E7D7A58E17}" type="slidenum">
              <a:rPr lang="en-CH" smtClean="0"/>
              <a:t>‹#›</a:t>
            </a:fld>
            <a:endParaRPr lang="en-CH"/>
          </a:p>
        </p:txBody>
      </p:sp>
    </p:spTree>
    <p:extLst>
      <p:ext uri="{BB962C8B-B14F-4D97-AF65-F5344CB8AC3E}">
        <p14:creationId xmlns:p14="http://schemas.microsoft.com/office/powerpoint/2010/main" val="29138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1</a:t>
            </a:fld>
            <a:endParaRPr lang="en-CH"/>
          </a:p>
        </p:txBody>
      </p:sp>
    </p:spTree>
    <p:extLst>
      <p:ext uri="{BB962C8B-B14F-4D97-AF65-F5344CB8AC3E}">
        <p14:creationId xmlns:p14="http://schemas.microsoft.com/office/powerpoint/2010/main" val="414682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2</a:t>
            </a:fld>
            <a:endParaRPr lang="en-CH"/>
          </a:p>
        </p:txBody>
      </p:sp>
    </p:spTree>
    <p:extLst>
      <p:ext uri="{BB962C8B-B14F-4D97-AF65-F5344CB8AC3E}">
        <p14:creationId xmlns:p14="http://schemas.microsoft.com/office/powerpoint/2010/main" val="2645887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3</a:t>
            </a:fld>
            <a:endParaRPr lang="en-CH"/>
          </a:p>
        </p:txBody>
      </p:sp>
    </p:spTree>
    <p:extLst>
      <p:ext uri="{BB962C8B-B14F-4D97-AF65-F5344CB8AC3E}">
        <p14:creationId xmlns:p14="http://schemas.microsoft.com/office/powerpoint/2010/main" val="4205901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4</a:t>
            </a:fld>
            <a:endParaRPr lang="en-CH"/>
          </a:p>
        </p:txBody>
      </p:sp>
    </p:spTree>
    <p:extLst>
      <p:ext uri="{BB962C8B-B14F-4D97-AF65-F5344CB8AC3E}">
        <p14:creationId xmlns:p14="http://schemas.microsoft.com/office/powerpoint/2010/main" val="595064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5</a:t>
            </a:fld>
            <a:endParaRPr lang="en-CH"/>
          </a:p>
        </p:txBody>
      </p:sp>
    </p:spTree>
    <p:extLst>
      <p:ext uri="{BB962C8B-B14F-4D97-AF65-F5344CB8AC3E}">
        <p14:creationId xmlns:p14="http://schemas.microsoft.com/office/powerpoint/2010/main" val="1899928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6</a:t>
            </a:fld>
            <a:endParaRPr lang="en-CH"/>
          </a:p>
        </p:txBody>
      </p:sp>
    </p:spTree>
    <p:extLst>
      <p:ext uri="{BB962C8B-B14F-4D97-AF65-F5344CB8AC3E}">
        <p14:creationId xmlns:p14="http://schemas.microsoft.com/office/powerpoint/2010/main" val="2820979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7</a:t>
            </a:fld>
            <a:endParaRPr lang="en-CH"/>
          </a:p>
        </p:txBody>
      </p:sp>
    </p:spTree>
    <p:extLst>
      <p:ext uri="{BB962C8B-B14F-4D97-AF65-F5344CB8AC3E}">
        <p14:creationId xmlns:p14="http://schemas.microsoft.com/office/powerpoint/2010/main" val="3561198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8</a:t>
            </a:fld>
            <a:endParaRPr lang="en-CH"/>
          </a:p>
        </p:txBody>
      </p:sp>
    </p:spTree>
    <p:extLst>
      <p:ext uri="{BB962C8B-B14F-4D97-AF65-F5344CB8AC3E}">
        <p14:creationId xmlns:p14="http://schemas.microsoft.com/office/powerpoint/2010/main" val="34730269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6EBB6C66-0661-4047-A0FE-68E7D7A58E17}" type="slidenum">
              <a:rPr lang="en-CH" smtClean="0"/>
              <a:t>9</a:t>
            </a:fld>
            <a:endParaRPr lang="en-CH"/>
          </a:p>
        </p:txBody>
      </p:sp>
    </p:spTree>
    <p:extLst>
      <p:ext uri="{BB962C8B-B14F-4D97-AF65-F5344CB8AC3E}">
        <p14:creationId xmlns:p14="http://schemas.microsoft.com/office/powerpoint/2010/main" val="17038726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51C57-5BC9-1042-ACA5-E1537607698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84103E01-A366-384A-8847-C2A9ACE002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B664CC7A-79A7-D04E-9F01-07D8B6458D40}"/>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A9BC8FF3-AA51-4A4A-A4D7-969B631C241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AA0013-E36E-C64D-ACD0-F4F86DC4F09A}"/>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3679405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783F-11F7-3441-8DB6-4E1B6BDCA624}"/>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7852C293-5757-B34E-8276-6B2B39AFC79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51A86E9-1AE1-2545-B8C5-AF41F33BA929}"/>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700A89F1-F8A8-4E43-9D6A-B7E211B4A476}"/>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BB234FDC-83D8-3E4B-91C5-098F7E298FF3}"/>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2351567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23669E-89CD-8642-8D8D-3FE425781EF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1E7D488-4980-4D47-B3C7-CFB3D55FAD6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E8D353DC-C4F4-AE41-B220-F1E504DF9465}"/>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EBFF59D2-ED2A-A34C-B24A-73270905631B}"/>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4054D24F-3926-BC4C-A80B-03194EDB688A}"/>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3228721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8CD48-A076-024A-B979-10CEBCB0F472}"/>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26C8D102-048A-F241-8FF5-B91FFC752E5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2604DD2-5EAE-644D-8C72-2884C3983C40}"/>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B1B08E36-F6A5-994C-A751-19CF4176178E}"/>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065AFD6-4969-8E45-8C1E-83B9C86836BC}"/>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2271834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A9C0B-2EE8-3C4B-8CEE-95BE034A622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6538CEAE-EEB8-6B41-8F3F-4A707009D4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B7551C8-4A0A-854C-B447-AC2B8DEF7C92}"/>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A941554A-4CD4-9642-B06D-B2359306ABD9}"/>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7AE672E2-64B2-A64D-89B3-BA5DC2D68327}"/>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2472983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A3BFE-5187-1046-A706-F765EDA35560}"/>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4224581F-A75B-724B-B28A-7FCCBE28ED9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66A568F5-1A6B-4C48-AC97-2FC2324777A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9E84778-D263-944E-9F01-9C385AC3355E}"/>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6" name="Footer Placeholder 5">
            <a:extLst>
              <a:ext uri="{FF2B5EF4-FFF2-40B4-BE49-F238E27FC236}">
                <a16:creationId xmlns:a16="http://schemas.microsoft.com/office/drawing/2014/main" id="{BFBD6C67-A166-0848-B7E4-9252478E51EC}"/>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48C55335-B3BC-C940-8EF4-588ACEC5BFE7}"/>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1128188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D6015-1076-A140-A7C9-CC1734BF7C5D}"/>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E5D3F950-5D2C-DD41-86F9-A36A7D8460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B7591B5-87A4-2A43-8929-1FFCF0B8EEA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ED9D0EBB-674C-9E45-9C08-D612F073C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1118188-C024-604F-846E-F92DE98CDE0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7571B10C-FF84-F342-8DEB-EC36AD176440}"/>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8" name="Footer Placeholder 7">
            <a:extLst>
              <a:ext uri="{FF2B5EF4-FFF2-40B4-BE49-F238E27FC236}">
                <a16:creationId xmlns:a16="http://schemas.microsoft.com/office/drawing/2014/main" id="{FA092BA4-A6F5-C74F-8B1F-432F32C7301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67D9D504-677D-5A4B-9E6F-DC852FAB7A6B}"/>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2057739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5BC35-B322-1646-A7D5-16E76B3EEDC1}"/>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D6DAA8E1-DF2B-EB42-8F9F-440F03611C9A}"/>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4" name="Footer Placeholder 3">
            <a:extLst>
              <a:ext uri="{FF2B5EF4-FFF2-40B4-BE49-F238E27FC236}">
                <a16:creationId xmlns:a16="http://schemas.microsoft.com/office/drawing/2014/main" id="{AA7F94AF-6525-9148-BA72-962402BCBC8B}"/>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55F3EA02-049C-B246-AEBE-05FAA16CD8BA}"/>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1486501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4B9FCA-179B-B146-95F4-41214CD533DB}"/>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3" name="Footer Placeholder 2">
            <a:extLst>
              <a:ext uri="{FF2B5EF4-FFF2-40B4-BE49-F238E27FC236}">
                <a16:creationId xmlns:a16="http://schemas.microsoft.com/office/drawing/2014/main" id="{FD500BCD-FF35-F84C-A6C4-C18F4FFB2513}"/>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F812398E-70D1-8641-8E90-B1C8D31C7B39}"/>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3701438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91CE5-4F76-5349-9566-F5ACBD4C781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5AF591EE-3F28-D246-8B5D-6323041104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2F1DA2A6-5380-0343-8264-ECDD6B4B72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D741006-0EB2-264F-B159-76AE6635F8CC}"/>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6" name="Footer Placeholder 5">
            <a:extLst>
              <a:ext uri="{FF2B5EF4-FFF2-40B4-BE49-F238E27FC236}">
                <a16:creationId xmlns:a16="http://schemas.microsoft.com/office/drawing/2014/main" id="{AD8F3845-E67D-EC43-87E9-70E097A645E6}"/>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D1A2AB2D-7EE9-6240-B0D0-BD08643DCA7C}"/>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2464152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F3983-237E-3D41-951C-E74AFA5A691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56BB4FD5-321F-E640-A278-A54A2080A6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E0A0CE72-08B8-1149-ACB8-EB94AE3541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1EBABF4-C009-4448-8A90-CB7A58DA1658}"/>
              </a:ext>
            </a:extLst>
          </p:cNvPr>
          <p:cNvSpPr>
            <a:spLocks noGrp="1"/>
          </p:cNvSpPr>
          <p:nvPr>
            <p:ph type="dt" sz="half" idx="10"/>
          </p:nvPr>
        </p:nvSpPr>
        <p:spPr/>
        <p:txBody>
          <a:bodyPr/>
          <a:lstStyle/>
          <a:p>
            <a:fld id="{7E34917D-C100-0046-B1E1-FBD2234BE424}" type="datetimeFigureOut">
              <a:rPr lang="en-CH" smtClean="0"/>
              <a:t>29.12.20</a:t>
            </a:fld>
            <a:endParaRPr lang="en-CH"/>
          </a:p>
        </p:txBody>
      </p:sp>
      <p:sp>
        <p:nvSpPr>
          <p:cNvPr id="6" name="Footer Placeholder 5">
            <a:extLst>
              <a:ext uri="{FF2B5EF4-FFF2-40B4-BE49-F238E27FC236}">
                <a16:creationId xmlns:a16="http://schemas.microsoft.com/office/drawing/2014/main" id="{F2FEF550-C6AC-604A-A060-B41BB8023616}"/>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024C219B-5259-7649-87DC-249731FF3D24}"/>
              </a:ext>
            </a:extLst>
          </p:cNvPr>
          <p:cNvSpPr>
            <a:spLocks noGrp="1"/>
          </p:cNvSpPr>
          <p:nvPr>
            <p:ph type="sldNum" sz="quarter" idx="12"/>
          </p:nvPr>
        </p:nvSpPr>
        <p:spPr/>
        <p:txBody>
          <a:bodyPr/>
          <a:lstStyle/>
          <a:p>
            <a:fld id="{259ACEDD-D3AE-9348-A7CF-1000514AFB64}" type="slidenum">
              <a:rPr lang="en-CH" smtClean="0"/>
              <a:t>‹#›</a:t>
            </a:fld>
            <a:endParaRPr lang="en-CH"/>
          </a:p>
        </p:txBody>
      </p:sp>
    </p:spTree>
    <p:extLst>
      <p:ext uri="{BB962C8B-B14F-4D97-AF65-F5344CB8AC3E}">
        <p14:creationId xmlns:p14="http://schemas.microsoft.com/office/powerpoint/2010/main" val="1629712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0D8A20-9922-CA47-855C-76D91FC678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60D44400-1756-8C4B-97C0-089AC50E68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EA7386F6-BC73-244E-B7B8-9C65045B08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34917D-C100-0046-B1E1-FBD2234BE424}" type="datetimeFigureOut">
              <a:rPr lang="en-CH" smtClean="0"/>
              <a:t>29.12.20</a:t>
            </a:fld>
            <a:endParaRPr lang="en-CH"/>
          </a:p>
        </p:txBody>
      </p:sp>
      <p:sp>
        <p:nvSpPr>
          <p:cNvPr id="5" name="Footer Placeholder 4">
            <a:extLst>
              <a:ext uri="{FF2B5EF4-FFF2-40B4-BE49-F238E27FC236}">
                <a16:creationId xmlns:a16="http://schemas.microsoft.com/office/drawing/2014/main" id="{8D21D6CB-20B9-2C43-9E6C-BC894A4851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1F67A506-18E8-9A4F-9EB8-B43AABE640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9ACEDD-D3AE-9348-A7CF-1000514AFB64}" type="slidenum">
              <a:rPr lang="en-CH" smtClean="0"/>
              <a:t>‹#›</a:t>
            </a:fld>
            <a:endParaRPr lang="en-CH"/>
          </a:p>
        </p:txBody>
      </p:sp>
    </p:spTree>
    <p:extLst>
      <p:ext uri="{BB962C8B-B14F-4D97-AF65-F5344CB8AC3E}">
        <p14:creationId xmlns:p14="http://schemas.microsoft.com/office/powerpoint/2010/main" val="2372309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png"/><Relationship Id="rId1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2.xml"/><Relationship Id="rId9" Type="http://schemas.openxmlformats.org/officeDocument/2006/relationships/image" Target="../media/image5.png"/><Relationship Id="rId14" Type="http://schemas.openxmlformats.org/officeDocument/2006/relationships/image" Target="../media/image10.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5.png"/><Relationship Id="rId14"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4.xml"/><Relationship Id="rId9" Type="http://schemas.openxmlformats.org/officeDocument/2006/relationships/image" Target="../media/image5.png"/><Relationship Id="rId1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5.xml"/><Relationship Id="rId9" Type="http://schemas.openxmlformats.org/officeDocument/2006/relationships/image" Target="../media/image5.png"/><Relationship Id="rId1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5.png"/><Relationship Id="rId1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7.xml"/><Relationship Id="rId9" Type="http://schemas.openxmlformats.org/officeDocument/2006/relationships/image" Target="../media/image5.png"/><Relationship Id="rId1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5" Type="http://schemas.openxmlformats.org/officeDocument/2006/relationships/image" Target="../media/image10.png"/><Relationship Id="rId10" Type="http://schemas.openxmlformats.org/officeDocument/2006/relationships/image" Target="../media/image6.png"/><Relationship Id="rId4" Type="http://schemas.openxmlformats.org/officeDocument/2006/relationships/notesSlide" Target="../notesSlides/notesSlide8.xml"/><Relationship Id="rId9" Type="http://schemas.openxmlformats.org/officeDocument/2006/relationships/image" Target="../media/image5.png"/><Relationship Id="rId14" Type="http://schemas.openxmlformats.org/officeDocument/2006/relationships/image" Target="../media/image11.emf"/></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9.xml"/><Relationship Id="rId9" Type="http://schemas.openxmlformats.org/officeDocument/2006/relationships/image" Target="../media/image5.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BDBCC921-4475-0B4E-B9FB-976E371981DD}"/>
              </a:ext>
            </a:extLst>
          </p:cNvPr>
          <p:cNvSpPr/>
          <p:nvPr/>
        </p:nvSpPr>
        <p:spPr>
          <a:xfrm>
            <a:off x="20850" y="859130"/>
            <a:ext cx="12192000" cy="5247541"/>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3" name="TextBox 2">
            <a:extLst>
              <a:ext uri="{FF2B5EF4-FFF2-40B4-BE49-F238E27FC236}">
                <a16:creationId xmlns:a16="http://schemas.microsoft.com/office/drawing/2014/main" id="{EC8A5C08-FAF2-1046-9D67-DAB22D16FD47}"/>
              </a:ext>
            </a:extLst>
          </p:cNvPr>
          <p:cNvSpPr txBox="1"/>
          <p:nvPr/>
        </p:nvSpPr>
        <p:spPr>
          <a:xfrm>
            <a:off x="197965" y="2108021"/>
            <a:ext cx="11837769" cy="2631490"/>
          </a:xfrm>
          <a:prstGeom prst="rect">
            <a:avLst/>
          </a:prstGeom>
          <a:noFill/>
        </p:spPr>
        <p:txBody>
          <a:bodyPr wrap="square" rtlCol="0">
            <a:spAutoFit/>
          </a:bodyPr>
          <a:lstStyle/>
          <a:p>
            <a:pPr algn="ctr"/>
            <a:r>
              <a:rPr lang="en-GB" sz="5500" dirty="0">
                <a:solidFill>
                  <a:schemeClr val="accent5">
                    <a:lumMod val="50000"/>
                  </a:schemeClr>
                </a:solidFill>
                <a:latin typeface="Cambria" panose="02040503050406030204" pitchFamily="18" charset="0"/>
              </a:rPr>
              <a:t>automated detection of adverse drug events from older patients’ electronic medical records using text mining</a:t>
            </a:r>
            <a:endParaRPr lang="en-CH" sz="5500" dirty="0">
              <a:solidFill>
                <a:schemeClr val="accent5">
                  <a:lumMod val="50000"/>
                </a:schemeClr>
              </a:solidFill>
              <a:latin typeface="Cambria" panose="02040503050406030204" pitchFamily="18" charset="0"/>
            </a:endParaRPr>
          </a:p>
        </p:txBody>
      </p:sp>
      <p:pic>
        <p:nvPicPr>
          <p:cNvPr id="12" name="Audio 11">
            <a:hlinkClick r:id="" action="ppaction://media"/>
            <a:extLst>
              <a:ext uri="{FF2B5EF4-FFF2-40B4-BE49-F238E27FC236}">
                <a16:creationId xmlns:a16="http://schemas.microsoft.com/office/drawing/2014/main" id="{CA4D9E00-81C0-0344-A051-B69F9398B3C7}"/>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02605120"/>
      </p:ext>
    </p:extLst>
  </p:cSld>
  <p:clrMapOvr>
    <a:masterClrMapping/>
  </p:clrMapOvr>
  <mc:AlternateContent xmlns:mc="http://schemas.openxmlformats.org/markup-compatibility/2006">
    <mc:Choice xmlns:p14="http://schemas.microsoft.com/office/powerpoint/2010/main" Requires="p14">
      <p:transition spd="slow" p14:dur="2000" advTm="21067"/>
    </mc:Choice>
    <mc:Fallback>
      <p:transition spd="slow" advTm="21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pic>
        <p:nvPicPr>
          <p:cNvPr id="66" name="Audio 65">
            <a:hlinkClick r:id="" action="ppaction://media"/>
            <a:extLst>
              <a:ext uri="{FF2B5EF4-FFF2-40B4-BE49-F238E27FC236}">
                <a16:creationId xmlns:a16="http://schemas.microsoft.com/office/drawing/2014/main" id="{FF8EF047-2762-B149-BF42-69E8B23C1E6A}"/>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
        <p:nvSpPr>
          <p:cNvPr id="67" name="Rectangle 66">
            <a:extLst>
              <a:ext uri="{FF2B5EF4-FFF2-40B4-BE49-F238E27FC236}">
                <a16:creationId xmlns:a16="http://schemas.microsoft.com/office/drawing/2014/main" id="{D8B9FBF8-A871-494E-8C7E-AA9E00C61532}"/>
              </a:ext>
            </a:extLst>
          </p:cNvPr>
          <p:cNvSpPr/>
          <p:nvPr/>
        </p:nvSpPr>
        <p:spPr>
          <a:xfrm>
            <a:off x="5257022" y="758682"/>
            <a:ext cx="6934978" cy="5243636"/>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Tree>
    <p:extLst>
      <p:ext uri="{BB962C8B-B14F-4D97-AF65-F5344CB8AC3E}">
        <p14:creationId xmlns:p14="http://schemas.microsoft.com/office/powerpoint/2010/main" val="1050407297"/>
      </p:ext>
    </p:extLst>
  </p:cSld>
  <p:clrMapOvr>
    <a:masterClrMapping/>
  </p:clrMapOvr>
  <mc:AlternateContent xmlns:mc="http://schemas.openxmlformats.org/markup-compatibility/2006">
    <mc:Choice xmlns:p14="http://schemas.microsoft.com/office/powerpoint/2010/main" Requires="p14">
      <p:transition spd="slow" p14:dur="2000" advTm="21157"/>
    </mc:Choice>
    <mc:Fallback>
      <p:transition spd="slow" advTm="21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964CCCE3-BCF5-E04E-874B-4E75D8F4ABAE}"/>
              </a:ext>
            </a:extLst>
          </p:cNvPr>
          <p:cNvSpPr/>
          <p:nvPr/>
        </p:nvSpPr>
        <p:spPr>
          <a:xfrm>
            <a:off x="-11229" y="57875"/>
            <a:ext cx="12203229" cy="6002318"/>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3" name="TextBox 2">
            <a:extLst>
              <a:ext uri="{FF2B5EF4-FFF2-40B4-BE49-F238E27FC236}">
                <a16:creationId xmlns:a16="http://schemas.microsoft.com/office/drawing/2014/main" id="{1C4A44F7-2894-8744-B66B-C531606DD162}"/>
              </a:ext>
            </a:extLst>
          </p:cNvPr>
          <p:cNvSpPr txBox="1"/>
          <p:nvPr/>
        </p:nvSpPr>
        <p:spPr>
          <a:xfrm>
            <a:off x="148108" y="318817"/>
            <a:ext cx="11854097" cy="5539978"/>
          </a:xfrm>
          <a:prstGeom prst="rect">
            <a:avLst/>
          </a:prstGeom>
          <a:noFill/>
        </p:spPr>
        <p:txBody>
          <a:bodyPr wrap="square" rtlCol="0">
            <a:spAutoFit/>
          </a:bodyPr>
          <a:lstStyle/>
          <a:p>
            <a:r>
              <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SwissMADE an SNF-funded collaboration of 4 Swiss hospitals, who provide the patient data, and a variety of research groups in the German and French speaking part of Switzerland who process the data</a:t>
            </a:r>
          </a:p>
          <a:p>
            <a:pPr marL="285750" indent="-285750">
              <a:buFont typeface="Arial" panose="020B0604020202020204" pitchFamily="34" charset="0"/>
              <a:buChar char="•"/>
            </a:pPr>
            <a:endParaRPr lang="en-CH" dirty="0">
              <a:solidFill>
                <a:schemeClr val="accent5">
                  <a:lumMod val="50000"/>
                </a:schemeClr>
              </a:solidFill>
            </a:endParaRPr>
          </a:p>
          <a:p>
            <a:r>
              <a:rPr lang="en-CH"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Hospitals</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University Hospital Zurich</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University Hospital Lausanne</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Geneva University Hospitals</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Cantonal Hospital Baden</a:t>
            </a:r>
          </a:p>
          <a:p>
            <a:pPr marL="285750" indent="-285750">
              <a:buFont typeface="Arial" panose="020B0604020202020204" pitchFamily="34" charset="0"/>
              <a:buChar char="•"/>
            </a:pPr>
            <a:endParaRPr lang="en-CH"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a:p>
            <a:r>
              <a:rPr lang="en-CH"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Research Groups</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Department of Computational Linguistics, University of Zurich</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Dalle Molle Institute for Artificial Intelligence Research</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Swiss Institue of Bioinformatics</a:t>
            </a:r>
          </a:p>
          <a:p>
            <a:pPr marL="285750" indent="-285750">
              <a:buFont typeface="Arial" panose="020B0604020202020204" pitchFamily="34" charset="0"/>
              <a:buChar char="•"/>
            </a:pPr>
            <a:r>
              <a:rPr lang="en-GB" dirty="0" err="1">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Center</a:t>
            </a:r>
            <a:r>
              <a:rPr lang="en-GB"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 for Research and Innovation in Clinical Pharmacy Sciences, University of Lausanne</a:t>
            </a:r>
          </a:p>
          <a:p>
            <a:pPr marL="285750" indent="-285750">
              <a:buFont typeface="Arial" panose="020B0604020202020204" pitchFamily="34" charset="0"/>
              <a:buChar char="•"/>
            </a:pPr>
            <a:r>
              <a:rPr lang="en-GB"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Institute of Pharmaceutical Sciences, University of Geneva</a:t>
            </a:r>
            <a:endPar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p:txBody>
      </p:sp>
      <p:pic>
        <p:nvPicPr>
          <p:cNvPr id="19" name="Audio 18">
            <a:hlinkClick r:id="" action="ppaction://media"/>
            <a:extLst>
              <a:ext uri="{FF2B5EF4-FFF2-40B4-BE49-F238E27FC236}">
                <a16:creationId xmlns:a16="http://schemas.microsoft.com/office/drawing/2014/main" id="{8EBE2174-F09B-9C4F-99E1-F43FA21B40A0}"/>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83366144"/>
      </p:ext>
    </p:extLst>
  </p:cSld>
  <p:clrMapOvr>
    <a:masterClrMapping/>
  </p:clrMapOvr>
  <mc:AlternateContent xmlns:mc="http://schemas.openxmlformats.org/markup-compatibility/2006">
    <mc:Choice xmlns:p14="http://schemas.microsoft.com/office/powerpoint/2010/main" Requires="p14">
      <p:transition spd="slow" p14:dur="2000" advTm="21473"/>
    </mc:Choice>
    <mc:Fallback>
      <p:transition spd="slow" advTm="2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964CCCE3-BCF5-E04E-874B-4E75D8F4ABAE}"/>
              </a:ext>
            </a:extLst>
          </p:cNvPr>
          <p:cNvSpPr/>
          <p:nvPr/>
        </p:nvSpPr>
        <p:spPr>
          <a:xfrm>
            <a:off x="-11229" y="57875"/>
            <a:ext cx="12203229" cy="6002318"/>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3" name="TextBox 2">
            <a:extLst>
              <a:ext uri="{FF2B5EF4-FFF2-40B4-BE49-F238E27FC236}">
                <a16:creationId xmlns:a16="http://schemas.microsoft.com/office/drawing/2014/main" id="{1C4A44F7-2894-8744-B66B-C531606DD162}"/>
              </a:ext>
            </a:extLst>
          </p:cNvPr>
          <p:cNvSpPr txBox="1"/>
          <p:nvPr/>
        </p:nvSpPr>
        <p:spPr>
          <a:xfrm>
            <a:off x="148108" y="318817"/>
            <a:ext cx="11854097" cy="5539978"/>
          </a:xfrm>
          <a:prstGeom prst="rect">
            <a:avLst/>
          </a:prstGeom>
          <a:noFill/>
        </p:spPr>
        <p:txBody>
          <a:bodyPr wrap="square" rtlCol="0">
            <a:spAutoFit/>
          </a:bodyPr>
          <a:lstStyle/>
          <a:p>
            <a:r>
              <a:rPr lang="en-CH" sz="3000" i="1" dirty="0">
                <a:solidFill>
                  <a:schemeClr val="accent5">
                    <a:lumMod val="20000"/>
                    <a:lumOff val="80000"/>
                  </a:schemeClr>
                </a:solidFill>
                <a:latin typeface="DEJAVU SANS" panose="020B0603030804020204" pitchFamily="34" charset="0"/>
                <a:ea typeface="DEJAVU SANS" panose="020B0603030804020204" pitchFamily="34" charset="0"/>
                <a:cs typeface="DEJAVU SANS" panose="020B0603030804020204" pitchFamily="34" charset="0"/>
              </a:rPr>
              <a:t>SwissMADE an SNF-funded collaboration of 4 Swiss hospitals, who provide the patient data, and a variety of research groups in the German and French speaking part of Switzerland who process the data</a:t>
            </a:r>
          </a:p>
          <a:p>
            <a:pPr marL="285750" indent="-285750">
              <a:buFont typeface="Arial" panose="020B0604020202020204" pitchFamily="34" charset="0"/>
              <a:buChar char="•"/>
            </a:pPr>
            <a:endParaRPr lang="en-CH" dirty="0">
              <a:solidFill>
                <a:schemeClr val="accent5">
                  <a:lumMod val="20000"/>
                  <a:lumOff val="80000"/>
                </a:schemeClr>
              </a:solidFill>
            </a:endParaRPr>
          </a:p>
          <a:p>
            <a:r>
              <a:rPr lang="en-CH" b="1" dirty="0">
                <a:solidFill>
                  <a:schemeClr val="accent5">
                    <a:lumMod val="20000"/>
                    <a:lumOff val="80000"/>
                  </a:schemeClr>
                </a:solidFill>
                <a:latin typeface="DejaVu Sans" panose="020B0603030804020204" pitchFamily="34" charset="0"/>
                <a:ea typeface="DejaVu Sans" panose="020B0603030804020204" pitchFamily="34" charset="0"/>
                <a:cs typeface="DejaVu Sans" panose="020B0603030804020204" pitchFamily="34" charset="0"/>
              </a:rPr>
              <a:t>Hospitals</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University Hospital Zurich</a:t>
            </a:r>
          </a:p>
          <a:p>
            <a:pPr marL="285750" indent="-285750">
              <a:buFont typeface="Arial" panose="020B0604020202020204" pitchFamily="34" charset="0"/>
              <a:buChar char="•"/>
            </a:pPr>
            <a:r>
              <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University Hospital Lausanne</a:t>
            </a:r>
          </a:p>
          <a:p>
            <a:pPr marL="285750" indent="-285750">
              <a:buFont typeface="Arial" panose="020B0604020202020204" pitchFamily="34" charset="0"/>
              <a:buChar char="•"/>
            </a:pPr>
            <a:r>
              <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Geneva University Hospitals</a:t>
            </a:r>
          </a:p>
          <a:p>
            <a:pPr marL="285750" indent="-285750">
              <a:buFont typeface="Arial" panose="020B0604020202020204" pitchFamily="34" charset="0"/>
              <a:buChar char="•"/>
            </a:pPr>
            <a:r>
              <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Cantonal Hospital Baden</a:t>
            </a:r>
          </a:p>
          <a:p>
            <a:pPr marL="285750" indent="-285750">
              <a:buFont typeface="Arial" panose="020B0604020202020204" pitchFamily="34" charset="0"/>
              <a:buChar char="•"/>
            </a:pPr>
            <a:endParaRPr lang="en-CH" b="1" dirty="0">
              <a:solidFill>
                <a:schemeClr val="accent5">
                  <a:lumMod val="20000"/>
                  <a:lumOff val="80000"/>
                </a:schemeClr>
              </a:solidFill>
              <a:latin typeface="DejaVu Sans" panose="020B0603030804020204" pitchFamily="34" charset="0"/>
              <a:ea typeface="DejaVu Sans" panose="020B0603030804020204" pitchFamily="34" charset="0"/>
              <a:cs typeface="DejaVu Sans" panose="020B0603030804020204" pitchFamily="34" charset="0"/>
            </a:endParaRPr>
          </a:p>
          <a:p>
            <a:r>
              <a:rPr lang="en-CH" b="1" dirty="0">
                <a:solidFill>
                  <a:schemeClr val="accent5">
                    <a:lumMod val="20000"/>
                    <a:lumOff val="80000"/>
                  </a:schemeClr>
                </a:solidFill>
                <a:latin typeface="DejaVu Sans" panose="020B0603030804020204" pitchFamily="34" charset="0"/>
                <a:ea typeface="DejaVu Sans" panose="020B0603030804020204" pitchFamily="34" charset="0"/>
                <a:cs typeface="DejaVu Sans" panose="020B0603030804020204" pitchFamily="34" charset="0"/>
              </a:rPr>
              <a:t>Research Groups</a:t>
            </a:r>
          </a:p>
          <a:p>
            <a:pPr marL="285750" indent="-285750">
              <a:buFont typeface="Arial" panose="020B0604020202020204" pitchFamily="34" charset="0"/>
              <a:buChar char="•"/>
            </a:pP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Department of Computational Linguistics, University of Zurich</a:t>
            </a:r>
          </a:p>
          <a:p>
            <a:pPr marL="285750" indent="-285750">
              <a:buFont typeface="Arial" panose="020B0604020202020204" pitchFamily="34" charset="0"/>
              <a:buChar char="•"/>
            </a:pPr>
            <a:r>
              <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Dalle Molle Institute for Artificial Intelligence Research</a:t>
            </a:r>
          </a:p>
          <a:p>
            <a:pPr marL="285750" indent="-285750">
              <a:buFont typeface="Arial" panose="020B0604020202020204" pitchFamily="34" charset="0"/>
              <a:buChar char="•"/>
            </a:pPr>
            <a:r>
              <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Swiss Institue of Bioinformatics</a:t>
            </a:r>
          </a:p>
          <a:p>
            <a:pPr marL="285750" indent="-285750">
              <a:buFont typeface="Arial" panose="020B0604020202020204" pitchFamily="34" charset="0"/>
              <a:buChar char="•"/>
            </a:pPr>
            <a:r>
              <a:rPr lang="en-GB" dirty="0" err="1">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Center</a:t>
            </a:r>
            <a:r>
              <a:rPr lang="en-GB"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 for Research and Innovation in Clinical Pharmacy Sciences, University of Lausanne</a:t>
            </a:r>
          </a:p>
          <a:p>
            <a:pPr marL="285750" indent="-285750">
              <a:buFont typeface="Arial" panose="020B0604020202020204" pitchFamily="34" charset="0"/>
              <a:buChar char="•"/>
            </a:pPr>
            <a:r>
              <a:rPr lang="en-GB"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Institute of Pharmaceutical Sciences, University of Geneva</a:t>
            </a:r>
            <a:endParaRPr lang="en-CH" dirty="0">
              <a:solidFill>
                <a:schemeClr val="accent5">
                  <a:lumMod val="20000"/>
                  <a:lumOff val="8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p:txBody>
      </p:sp>
      <p:pic>
        <p:nvPicPr>
          <p:cNvPr id="25" name="Audio 24">
            <a:hlinkClick r:id="" action="ppaction://media"/>
            <a:extLst>
              <a:ext uri="{FF2B5EF4-FFF2-40B4-BE49-F238E27FC236}">
                <a16:creationId xmlns:a16="http://schemas.microsoft.com/office/drawing/2014/main" id="{1150788A-FADE-2942-9F4C-565273D52AD8}"/>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79404618"/>
      </p:ext>
    </p:extLst>
  </p:cSld>
  <p:clrMapOvr>
    <a:masterClrMapping/>
  </p:clrMapOvr>
  <mc:AlternateContent xmlns:mc="http://schemas.openxmlformats.org/markup-compatibility/2006">
    <mc:Choice xmlns:p14="http://schemas.microsoft.com/office/powerpoint/2010/main" Requires="p14">
      <p:transition spd="slow" p14:dur="2000" advTm="24359"/>
    </mc:Choice>
    <mc:Fallback>
      <p:transition spd="slow" advTm="24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7" name="Rectangle 6">
            <a:extLst>
              <a:ext uri="{FF2B5EF4-FFF2-40B4-BE49-F238E27FC236}">
                <a16:creationId xmlns:a16="http://schemas.microsoft.com/office/drawing/2014/main" id="{AF870C28-C6A9-0747-9A95-CCA8645B4655}"/>
              </a:ext>
            </a:extLst>
          </p:cNvPr>
          <p:cNvSpPr/>
          <p:nvPr/>
        </p:nvSpPr>
        <p:spPr>
          <a:xfrm>
            <a:off x="11228" y="0"/>
            <a:ext cx="4934161" cy="6021566"/>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8" name="Rectangle 37">
            <a:extLst>
              <a:ext uri="{FF2B5EF4-FFF2-40B4-BE49-F238E27FC236}">
                <a16:creationId xmlns:a16="http://schemas.microsoft.com/office/drawing/2014/main" id="{B919A773-73E2-2A4F-A557-17DEFB9BF50C}"/>
              </a:ext>
            </a:extLst>
          </p:cNvPr>
          <p:cNvSpPr/>
          <p:nvPr/>
        </p:nvSpPr>
        <p:spPr>
          <a:xfrm>
            <a:off x="8739100" y="22094"/>
            <a:ext cx="3456846" cy="5999472"/>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9" name="Rectangle 38">
            <a:extLst>
              <a:ext uri="{FF2B5EF4-FFF2-40B4-BE49-F238E27FC236}">
                <a16:creationId xmlns:a16="http://schemas.microsoft.com/office/drawing/2014/main" id="{1CF97CF4-2B65-4C47-8B35-B6E5E8208D5C}"/>
              </a:ext>
            </a:extLst>
          </p:cNvPr>
          <p:cNvSpPr/>
          <p:nvPr/>
        </p:nvSpPr>
        <p:spPr>
          <a:xfrm>
            <a:off x="4945390" y="3456356"/>
            <a:ext cx="3715432" cy="2583402"/>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0" name="Rectangle 39">
            <a:extLst>
              <a:ext uri="{FF2B5EF4-FFF2-40B4-BE49-F238E27FC236}">
                <a16:creationId xmlns:a16="http://schemas.microsoft.com/office/drawing/2014/main" id="{A758E2EE-3A85-CA44-BD10-2025A0B55898}"/>
              </a:ext>
            </a:extLst>
          </p:cNvPr>
          <p:cNvSpPr/>
          <p:nvPr/>
        </p:nvSpPr>
        <p:spPr>
          <a:xfrm>
            <a:off x="4945389" y="-1"/>
            <a:ext cx="3801641" cy="835755"/>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TextBox 7">
            <a:extLst>
              <a:ext uri="{FF2B5EF4-FFF2-40B4-BE49-F238E27FC236}">
                <a16:creationId xmlns:a16="http://schemas.microsoft.com/office/drawing/2014/main" id="{B6108F9E-3DF6-1C41-A55B-508E65B370A4}"/>
              </a:ext>
            </a:extLst>
          </p:cNvPr>
          <p:cNvSpPr txBox="1"/>
          <p:nvPr/>
        </p:nvSpPr>
        <p:spPr>
          <a:xfrm>
            <a:off x="195937" y="679305"/>
            <a:ext cx="4914900" cy="4939814"/>
          </a:xfrm>
          <a:prstGeom prst="rect">
            <a:avLst/>
          </a:prstGeom>
          <a:noFill/>
        </p:spPr>
        <p:txBody>
          <a:bodyPr wrap="square" rtlCol="0">
            <a:spAutoFit/>
          </a:bodyPr>
          <a:lstStyle/>
          <a:p>
            <a:r>
              <a:rPr lang="en-CH" sz="35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Since the SwissMADE project was the first of its kind in Switzerland, extraction and anonymization of patient data was not trivial and took up over a year.</a:t>
            </a:r>
          </a:p>
        </p:txBody>
      </p:sp>
      <p:pic>
        <p:nvPicPr>
          <p:cNvPr id="17" name="Audio 16">
            <a:hlinkClick r:id="" action="ppaction://media"/>
            <a:extLst>
              <a:ext uri="{FF2B5EF4-FFF2-40B4-BE49-F238E27FC236}">
                <a16:creationId xmlns:a16="http://schemas.microsoft.com/office/drawing/2014/main" id="{6ABF4196-94EF-0D41-8A00-E206FA0E23DD}"/>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9897296"/>
      </p:ext>
    </p:extLst>
  </p:cSld>
  <p:clrMapOvr>
    <a:masterClrMapping/>
  </p:clrMapOvr>
  <mc:AlternateContent xmlns:mc="http://schemas.openxmlformats.org/markup-compatibility/2006">
    <mc:Choice xmlns:p14="http://schemas.microsoft.com/office/powerpoint/2010/main" Requires="p14">
      <p:transition spd="slow" p14:dur="2000" advTm="86077"/>
    </mc:Choice>
    <mc:Fallback>
      <p:transition spd="slow" advTm="86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7" name="Rectangle 6">
            <a:extLst>
              <a:ext uri="{FF2B5EF4-FFF2-40B4-BE49-F238E27FC236}">
                <a16:creationId xmlns:a16="http://schemas.microsoft.com/office/drawing/2014/main" id="{AF870C28-C6A9-0747-9A95-CCA8645B4655}"/>
              </a:ext>
            </a:extLst>
          </p:cNvPr>
          <p:cNvSpPr/>
          <p:nvPr/>
        </p:nvSpPr>
        <p:spPr>
          <a:xfrm>
            <a:off x="11228" y="0"/>
            <a:ext cx="4934161" cy="6021566"/>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8" name="Rectangle 37">
            <a:extLst>
              <a:ext uri="{FF2B5EF4-FFF2-40B4-BE49-F238E27FC236}">
                <a16:creationId xmlns:a16="http://schemas.microsoft.com/office/drawing/2014/main" id="{B919A773-73E2-2A4F-A557-17DEFB9BF50C}"/>
              </a:ext>
            </a:extLst>
          </p:cNvPr>
          <p:cNvSpPr/>
          <p:nvPr/>
        </p:nvSpPr>
        <p:spPr>
          <a:xfrm>
            <a:off x="4945389" y="853166"/>
            <a:ext cx="3773180" cy="51684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9" name="Rectangle 38">
            <a:extLst>
              <a:ext uri="{FF2B5EF4-FFF2-40B4-BE49-F238E27FC236}">
                <a16:creationId xmlns:a16="http://schemas.microsoft.com/office/drawing/2014/main" id="{1CF97CF4-2B65-4C47-8B35-B6E5E8208D5C}"/>
              </a:ext>
            </a:extLst>
          </p:cNvPr>
          <p:cNvSpPr/>
          <p:nvPr/>
        </p:nvSpPr>
        <p:spPr>
          <a:xfrm>
            <a:off x="8733745" y="3438164"/>
            <a:ext cx="3469483" cy="2583402"/>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0" name="Rectangle 39">
            <a:extLst>
              <a:ext uri="{FF2B5EF4-FFF2-40B4-BE49-F238E27FC236}">
                <a16:creationId xmlns:a16="http://schemas.microsoft.com/office/drawing/2014/main" id="{A758E2EE-3A85-CA44-BD10-2025A0B55898}"/>
              </a:ext>
            </a:extLst>
          </p:cNvPr>
          <p:cNvSpPr/>
          <p:nvPr/>
        </p:nvSpPr>
        <p:spPr>
          <a:xfrm>
            <a:off x="4945389" y="-1"/>
            <a:ext cx="7257839" cy="835755"/>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extBox 1">
            <a:extLst>
              <a:ext uri="{FF2B5EF4-FFF2-40B4-BE49-F238E27FC236}">
                <a16:creationId xmlns:a16="http://schemas.microsoft.com/office/drawing/2014/main" id="{AE6C0F52-F507-584E-8350-E74FB0E0BD51}"/>
              </a:ext>
            </a:extLst>
          </p:cNvPr>
          <p:cNvSpPr txBox="1"/>
          <p:nvPr/>
        </p:nvSpPr>
        <p:spPr>
          <a:xfrm>
            <a:off x="195943" y="918091"/>
            <a:ext cx="8394533" cy="4401205"/>
          </a:xfrm>
          <a:prstGeom prst="rect">
            <a:avLst/>
          </a:prstGeom>
          <a:noFill/>
        </p:spPr>
        <p:txBody>
          <a:bodyPr wrap="square" rtlCol="0">
            <a:spAutoFit/>
          </a:bodyPr>
          <a:lstStyle/>
          <a:p>
            <a:r>
              <a:rPr lang="en-CH" sz="4000" i="1" dirty="0">
                <a:solidFill>
                  <a:schemeClr val="accent5">
                    <a:lumMod val="50000"/>
                  </a:schemeClr>
                </a:solidFill>
              </a:rPr>
              <a:t>At USZ, the SwissMADE project was the first stakeholder for an independent project aimed at automatically anonymizing patient reports. The system developed there uses manually crafted rules to detect and replace PHI to hide them in plain sight.</a:t>
            </a:r>
          </a:p>
        </p:txBody>
      </p:sp>
      <p:pic>
        <p:nvPicPr>
          <p:cNvPr id="9" name="Audio 8">
            <a:hlinkClick r:id="" action="ppaction://media"/>
            <a:extLst>
              <a:ext uri="{FF2B5EF4-FFF2-40B4-BE49-F238E27FC236}">
                <a16:creationId xmlns:a16="http://schemas.microsoft.com/office/drawing/2014/main" id="{EB4054D0-7444-BD4A-A5D1-6AC40062CBE5}"/>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86928086"/>
      </p:ext>
    </p:extLst>
  </p:cSld>
  <p:clrMapOvr>
    <a:masterClrMapping/>
  </p:clrMapOvr>
  <mc:AlternateContent xmlns:mc="http://schemas.openxmlformats.org/markup-compatibility/2006">
    <mc:Choice xmlns:p14="http://schemas.microsoft.com/office/powerpoint/2010/main" Requires="p14">
      <p:transition spd="slow" p14:dur="2000" advTm="86288"/>
    </mc:Choice>
    <mc:Fallback>
      <p:transition spd="slow" advTm="86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D2857F12-3EBE-8D41-881F-61AD925E2A76}"/>
              </a:ext>
            </a:extLst>
          </p:cNvPr>
          <p:cNvSpPr/>
          <p:nvPr/>
        </p:nvSpPr>
        <p:spPr>
          <a:xfrm>
            <a:off x="21565" y="0"/>
            <a:ext cx="12192000" cy="3429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8" name="Rectangle 37">
            <a:extLst>
              <a:ext uri="{FF2B5EF4-FFF2-40B4-BE49-F238E27FC236}">
                <a16:creationId xmlns:a16="http://schemas.microsoft.com/office/drawing/2014/main" id="{E859FB6B-B4F8-8543-9CFB-8CCC0F745D19}"/>
              </a:ext>
            </a:extLst>
          </p:cNvPr>
          <p:cNvSpPr/>
          <p:nvPr/>
        </p:nvSpPr>
        <p:spPr>
          <a:xfrm>
            <a:off x="24227" y="3416616"/>
            <a:ext cx="5209689" cy="2601329"/>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9" name="Rectangle 38">
            <a:extLst>
              <a:ext uri="{FF2B5EF4-FFF2-40B4-BE49-F238E27FC236}">
                <a16:creationId xmlns:a16="http://schemas.microsoft.com/office/drawing/2014/main" id="{51C3ED83-FF24-3F4C-8DD6-C00E1E774B79}"/>
              </a:ext>
            </a:extLst>
          </p:cNvPr>
          <p:cNvSpPr/>
          <p:nvPr/>
        </p:nvSpPr>
        <p:spPr>
          <a:xfrm>
            <a:off x="8716024" y="3439044"/>
            <a:ext cx="3464748" cy="2601329"/>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E67A24E8-B4EA-834F-800B-A6224C2635F1}"/>
              </a:ext>
            </a:extLst>
          </p:cNvPr>
          <p:cNvSpPr txBox="1"/>
          <p:nvPr/>
        </p:nvSpPr>
        <p:spPr>
          <a:xfrm>
            <a:off x="71849" y="293316"/>
            <a:ext cx="5212351" cy="5632311"/>
          </a:xfrm>
          <a:prstGeom prst="rect">
            <a:avLst/>
          </a:prstGeom>
          <a:noFill/>
        </p:spPr>
        <p:txBody>
          <a:bodyPr wrap="square" rtlCol="0">
            <a:spAutoFit/>
          </a:bodyPr>
          <a:lstStyle/>
          <a:p>
            <a:r>
              <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The USZ reports have a structured and a free text section. We extracted from the structured sections all drug names and diagnoses to generate a dictionary. This dictionary we use with OGER, our entity recognizer, to find drugs and diagnose mentions in the free text sections.</a:t>
            </a:r>
          </a:p>
        </p:txBody>
      </p:sp>
      <p:pic>
        <p:nvPicPr>
          <p:cNvPr id="7" name="Audio 6">
            <a:hlinkClick r:id="" action="ppaction://media"/>
            <a:extLst>
              <a:ext uri="{FF2B5EF4-FFF2-40B4-BE49-F238E27FC236}">
                <a16:creationId xmlns:a16="http://schemas.microsoft.com/office/drawing/2014/main" id="{8B1B3EDF-AF6A-FF45-A384-A4C6949906CB}"/>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99802702"/>
      </p:ext>
    </p:extLst>
  </p:cSld>
  <p:clrMapOvr>
    <a:masterClrMapping/>
  </p:clrMapOvr>
  <mc:AlternateContent xmlns:mc="http://schemas.openxmlformats.org/markup-compatibility/2006">
    <mc:Choice xmlns:p14="http://schemas.microsoft.com/office/powerpoint/2010/main" Requires="p14">
      <p:transition spd="slow" p14:dur="2000" advTm="45706"/>
    </mc:Choice>
    <mc:Fallback>
      <p:transition spd="slow" advTm="457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20BA3784-5496-D344-85B4-8BAD5E3D5B97}"/>
              </a:ext>
            </a:extLst>
          </p:cNvPr>
          <p:cNvSpPr/>
          <p:nvPr/>
        </p:nvSpPr>
        <p:spPr>
          <a:xfrm>
            <a:off x="-11229" y="0"/>
            <a:ext cx="12192000" cy="6002318"/>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7" name="Picture 6">
            <a:extLst>
              <a:ext uri="{FF2B5EF4-FFF2-40B4-BE49-F238E27FC236}">
                <a16:creationId xmlns:a16="http://schemas.microsoft.com/office/drawing/2014/main" id="{8B84C614-4FA5-094A-B787-627471D8C46A}"/>
              </a:ext>
            </a:extLst>
          </p:cNvPr>
          <p:cNvPicPr>
            <a:picLocks noChangeAspect="1"/>
          </p:cNvPicPr>
          <p:nvPr/>
        </p:nvPicPr>
        <p:blipFill>
          <a:blip r:embed="rId14"/>
          <a:stretch>
            <a:fillRect/>
          </a:stretch>
        </p:blipFill>
        <p:spPr>
          <a:xfrm>
            <a:off x="5639247" y="1230482"/>
            <a:ext cx="6235700" cy="2628900"/>
          </a:xfrm>
          <a:prstGeom prst="rect">
            <a:avLst/>
          </a:prstGeom>
        </p:spPr>
      </p:pic>
      <p:sp>
        <p:nvSpPr>
          <p:cNvPr id="8" name="TextBox 7">
            <a:extLst>
              <a:ext uri="{FF2B5EF4-FFF2-40B4-BE49-F238E27FC236}">
                <a16:creationId xmlns:a16="http://schemas.microsoft.com/office/drawing/2014/main" id="{8CEC7459-F60E-2247-B176-F79CA55A6A94}"/>
              </a:ext>
            </a:extLst>
          </p:cNvPr>
          <p:cNvSpPr txBox="1"/>
          <p:nvPr/>
        </p:nvSpPr>
        <p:spPr>
          <a:xfrm>
            <a:off x="67853" y="234496"/>
            <a:ext cx="5376924" cy="6093976"/>
          </a:xfrm>
          <a:prstGeom prst="rect">
            <a:avLst/>
          </a:prstGeom>
          <a:noFill/>
        </p:spPr>
        <p:txBody>
          <a:bodyPr wrap="square" rtlCol="0">
            <a:spAutoFit/>
          </a:bodyPr>
          <a:lstStyle/>
          <a:p>
            <a:r>
              <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In previous research we could show that using OGER together with BioBERT models trained on the CRAFT corpus attains state of the art performance. OGER in this case provides IDs for spans detected by the models.</a:t>
            </a:r>
          </a:p>
          <a:p>
            <a:endPar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a:p>
            <a:endPar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a:p>
            <a:endParaRPr lang="en-CH" sz="3000" i="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9" name="TextBox 8">
            <a:extLst>
              <a:ext uri="{FF2B5EF4-FFF2-40B4-BE49-F238E27FC236}">
                <a16:creationId xmlns:a16="http://schemas.microsoft.com/office/drawing/2014/main" id="{42F219EE-C6BA-4043-AA98-57FB3C3474E3}"/>
              </a:ext>
            </a:extLst>
          </p:cNvPr>
          <p:cNvSpPr txBox="1"/>
          <p:nvPr/>
        </p:nvSpPr>
        <p:spPr>
          <a:xfrm>
            <a:off x="91709" y="5174405"/>
            <a:ext cx="11847441" cy="646331"/>
          </a:xfrm>
          <a:prstGeom prst="rect">
            <a:avLst/>
          </a:prstGeom>
          <a:noFill/>
        </p:spPr>
        <p:txBody>
          <a:bodyPr wrap="square" rtlCol="0">
            <a:spAutoFit/>
          </a:bodyPr>
          <a:lstStyle/>
          <a:p>
            <a:r>
              <a:rPr lang="en-GB" dirty="0" err="1">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Furrer</a:t>
            </a:r>
            <a:r>
              <a:rPr lang="en-GB"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 L., Cornelius, J., Rinaldi, F.: UZH@CRAFT-ST: a sequence-</a:t>
            </a:r>
            <a:r>
              <a:rPr lang="en-GB" dirty="0" err="1">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labeling</a:t>
            </a:r>
            <a:r>
              <a:rPr lang="en-GB"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 approach to concept recognition. In: Proceedings of The 5th Workshop on </a:t>
            </a:r>
            <a:r>
              <a:rPr lang="en-GB" dirty="0" err="1">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BioNLPOpen</a:t>
            </a:r>
            <a:r>
              <a:rPr lang="en-GB"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 Shared Tasks. pp. 185–195 (2019</a:t>
            </a:r>
            <a:r>
              <a:rPr lang="en-CH"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a:t>
            </a:r>
            <a:endParaRPr lang="en-CH" sz="34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p:txBody>
      </p:sp>
      <p:pic>
        <p:nvPicPr>
          <p:cNvPr id="16" name="Audio 15">
            <a:hlinkClick r:id="" action="ppaction://media"/>
            <a:extLst>
              <a:ext uri="{FF2B5EF4-FFF2-40B4-BE49-F238E27FC236}">
                <a16:creationId xmlns:a16="http://schemas.microsoft.com/office/drawing/2014/main" id="{414A6791-D426-AE4C-8615-DE60D470DCD2}"/>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40686518"/>
      </p:ext>
    </p:extLst>
  </p:cSld>
  <p:clrMapOvr>
    <a:masterClrMapping/>
  </p:clrMapOvr>
  <mc:AlternateContent xmlns:mc="http://schemas.openxmlformats.org/markup-compatibility/2006">
    <mc:Choice xmlns:p14="http://schemas.microsoft.com/office/powerpoint/2010/main" Requires="p14">
      <p:transition spd="slow" p14:dur="2000" advTm="36027"/>
    </mc:Choice>
    <mc:Fallback>
      <p:transition spd="slow" advTm="36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248FDF-D238-2640-8238-940CF8CF838E}"/>
              </a:ext>
            </a:extLst>
          </p:cNvPr>
          <p:cNvSpPr/>
          <p:nvPr/>
        </p:nvSpPr>
        <p:spPr>
          <a:xfrm>
            <a:off x="-11229" y="94484"/>
            <a:ext cx="12192000" cy="66419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Automated ADE detection from electronic medical records using NLP</a:t>
            </a:r>
            <a:endParaRPr lang="en-CH" sz="2400" b="1"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endParaRPr>
          </a:p>
        </p:txBody>
      </p:sp>
      <p:sp>
        <p:nvSpPr>
          <p:cNvPr id="5" name="Rectangle 4">
            <a:extLst>
              <a:ext uri="{FF2B5EF4-FFF2-40B4-BE49-F238E27FC236}">
                <a16:creationId xmlns:a16="http://schemas.microsoft.com/office/drawing/2014/main" id="{125FB670-AFF0-1540-BBEC-6B3A44269473}"/>
              </a:ext>
            </a:extLst>
          </p:cNvPr>
          <p:cNvSpPr/>
          <p:nvPr/>
        </p:nvSpPr>
        <p:spPr>
          <a:xfrm>
            <a:off x="0" y="6143507"/>
            <a:ext cx="12192000" cy="6146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6" name="TextBox 5">
            <a:extLst>
              <a:ext uri="{FF2B5EF4-FFF2-40B4-BE49-F238E27FC236}">
                <a16:creationId xmlns:a16="http://schemas.microsoft.com/office/drawing/2014/main" id="{18359386-EE44-9248-B5E1-6CC4E2D0CAAF}"/>
              </a:ext>
            </a:extLst>
          </p:cNvPr>
          <p:cNvSpPr txBox="1"/>
          <p:nvPr/>
        </p:nvSpPr>
        <p:spPr>
          <a:xfrm>
            <a:off x="778476" y="6198097"/>
            <a:ext cx="10787448" cy="523220"/>
          </a:xfrm>
          <a:prstGeom prst="rect">
            <a:avLst/>
          </a:prstGeom>
          <a:noFill/>
        </p:spPr>
        <p:txBody>
          <a:bodyPr wrap="square" rtlCol="0">
            <a:spAutoFit/>
          </a:bodyPr>
          <a:lstStyle/>
          <a:p>
            <a:pPr algn="r"/>
            <a:r>
              <a:rPr lang="en-GB"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n</a:t>
            </a:r>
            <a:r>
              <a:rPr lang="en-CH" sz="1600" b="1"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icola.colic@uzh.ch</a:t>
            </a:r>
            <a:r>
              <a:rPr lang="en-CH" sz="1600" dirty="0">
                <a:solidFill>
                  <a:schemeClr val="bg1"/>
                </a:solidFill>
                <a:latin typeface="DEJAVU SANS" panose="020B0603030804020204" pitchFamily="34" charset="0"/>
                <a:ea typeface="DEJAVU SANS" panose="020B0603030804020204" pitchFamily="34" charset="0"/>
                <a:cs typeface="DEJAVU SANS" panose="020B0603030804020204" pitchFamily="34" charset="0"/>
              </a:rPr>
              <a:t>, </a:t>
            </a:r>
            <a:r>
              <a:rPr lang="en-CH" sz="1600"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Beeler, Csajka, Foufi, Gaspar, Le Pogam, Lisibach, Lovis, Lutters, Rinaldi</a:t>
            </a:r>
          </a:p>
          <a:p>
            <a:pPr algn="r"/>
            <a:r>
              <a:rPr lang="en-GB"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c</a:t>
            </a:r>
            <a:r>
              <a:rPr lang="en-CH" sz="1200" i="1" dirty="0">
                <a:solidFill>
                  <a:schemeClr val="bg1"/>
                </a:solidFill>
                <a:latin typeface="DEJAVU SANS CONDENSED" panose="020B0603030804020204" pitchFamily="34" charset="0"/>
                <a:ea typeface="DEJAVU SANS CONDENSED" panose="020B0603030804020204" pitchFamily="34" charset="0"/>
                <a:cs typeface="DEJAVU SANS CONDENSED" panose="020B0603030804020204" pitchFamily="34" charset="0"/>
              </a:rPr>
              <a:t>heck the QR code for the full paper and  full list of associations </a:t>
            </a:r>
          </a:p>
        </p:txBody>
      </p:sp>
      <p:pic>
        <p:nvPicPr>
          <p:cNvPr id="11" name="Picture 10" descr="Text&#10;&#10;Description automatically generated">
            <a:extLst>
              <a:ext uri="{FF2B5EF4-FFF2-40B4-BE49-F238E27FC236}">
                <a16:creationId xmlns:a16="http://schemas.microsoft.com/office/drawing/2014/main" id="{4E2444E9-3AB2-8041-938C-0316D297C52E}"/>
              </a:ext>
            </a:extLst>
          </p:cNvPr>
          <p:cNvPicPr>
            <a:picLocks noChangeAspect="1"/>
          </p:cNvPicPr>
          <p:nvPr/>
        </p:nvPicPr>
        <p:blipFill>
          <a:blip r:embed="rId5"/>
          <a:stretch>
            <a:fillRect/>
          </a:stretch>
        </p:blipFill>
        <p:spPr>
          <a:xfrm>
            <a:off x="11228" y="5961925"/>
            <a:ext cx="1619863" cy="971285"/>
          </a:xfrm>
          <a:prstGeom prst="rect">
            <a:avLst/>
          </a:prstGeom>
        </p:spPr>
      </p:pic>
      <p:pic>
        <p:nvPicPr>
          <p:cNvPr id="13" name="Picture 12" descr="Qr code&#10;&#10;Description automatically generated">
            <a:extLst>
              <a:ext uri="{FF2B5EF4-FFF2-40B4-BE49-F238E27FC236}">
                <a16:creationId xmlns:a16="http://schemas.microsoft.com/office/drawing/2014/main" id="{C35549BA-81AB-2746-9E0E-2DE547964FA1}"/>
              </a:ext>
            </a:extLst>
          </p:cNvPr>
          <p:cNvPicPr>
            <a:picLocks noChangeAspect="1"/>
          </p:cNvPicPr>
          <p:nvPr/>
        </p:nvPicPr>
        <p:blipFill>
          <a:blip r:embed="rId6"/>
          <a:stretch>
            <a:fillRect/>
          </a:stretch>
        </p:blipFill>
        <p:spPr>
          <a:xfrm>
            <a:off x="11565924" y="6148669"/>
            <a:ext cx="614847" cy="614847"/>
          </a:xfrm>
          <a:prstGeom prst="rect">
            <a:avLst/>
          </a:prstGeom>
        </p:spPr>
      </p:pic>
      <p:sp>
        <p:nvSpPr>
          <p:cNvPr id="14" name="TextBox 13">
            <a:extLst>
              <a:ext uri="{FF2B5EF4-FFF2-40B4-BE49-F238E27FC236}">
                <a16:creationId xmlns:a16="http://schemas.microsoft.com/office/drawing/2014/main" id="{C00738A1-69E6-0943-81D2-07B10C6ABE55}"/>
              </a:ext>
            </a:extLst>
          </p:cNvPr>
          <p:cNvSpPr txBox="1"/>
          <p:nvPr/>
        </p:nvSpPr>
        <p:spPr>
          <a:xfrm>
            <a:off x="343151" y="1065826"/>
            <a:ext cx="4913871" cy="4770537"/>
          </a:xfrm>
          <a:prstGeom prst="rect">
            <a:avLst/>
          </a:prstGeom>
          <a:noFill/>
        </p:spPr>
        <p:txBody>
          <a:bodyPr wrap="square" rtlCol="0">
            <a:spAutoFit/>
          </a:bodyPr>
          <a:lstStyle/>
          <a:p>
            <a:r>
              <a:rPr lang="en-CH" sz="3800" i="1" dirty="0">
                <a:solidFill>
                  <a:schemeClr val="accent5">
                    <a:lumMod val="50000"/>
                  </a:schemeClr>
                </a:solidFill>
                <a:latin typeface="Cambria" panose="02040503050406030204" pitchFamily="18" charset="0"/>
              </a:rPr>
              <a:t>SwissMADE is the first Swiss project to use electronic patient records. We employed the dictionary-based entity recognizer OGER to extract drug and diagnose mentions.</a:t>
            </a:r>
          </a:p>
        </p:txBody>
      </p:sp>
      <p:sp>
        <p:nvSpPr>
          <p:cNvPr id="20" name="Rectangle 19">
            <a:extLst>
              <a:ext uri="{FF2B5EF4-FFF2-40B4-BE49-F238E27FC236}">
                <a16:creationId xmlns:a16="http://schemas.microsoft.com/office/drawing/2014/main" id="{4072281D-0C93-CC41-A50E-418447EB3D8A}"/>
              </a:ext>
            </a:extLst>
          </p:cNvPr>
          <p:cNvSpPr/>
          <p:nvPr/>
        </p:nvSpPr>
        <p:spPr>
          <a:xfrm>
            <a:off x="5350476" y="3537947"/>
            <a:ext cx="3240000" cy="244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1" name="Rectangle 20">
            <a:extLst>
              <a:ext uri="{FF2B5EF4-FFF2-40B4-BE49-F238E27FC236}">
                <a16:creationId xmlns:a16="http://schemas.microsoft.com/office/drawing/2014/main" id="{931F9C40-6335-F34E-BAF9-67198A256FA2}"/>
              </a:ext>
            </a:extLst>
          </p:cNvPr>
          <p:cNvSpPr/>
          <p:nvPr/>
        </p:nvSpPr>
        <p:spPr>
          <a:xfrm>
            <a:off x="5350476" y="918091"/>
            <a:ext cx="3240000" cy="24480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2" name="Rectangle 21">
            <a:extLst>
              <a:ext uri="{FF2B5EF4-FFF2-40B4-BE49-F238E27FC236}">
                <a16:creationId xmlns:a16="http://schemas.microsoft.com/office/drawing/2014/main" id="{08673343-370A-6B4E-9CA4-60541F45545B}"/>
              </a:ext>
            </a:extLst>
          </p:cNvPr>
          <p:cNvSpPr/>
          <p:nvPr/>
        </p:nvSpPr>
        <p:spPr>
          <a:xfrm>
            <a:off x="8777383" y="3530799"/>
            <a:ext cx="3240000" cy="24480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3" name="Rectangle 22">
            <a:extLst>
              <a:ext uri="{FF2B5EF4-FFF2-40B4-BE49-F238E27FC236}">
                <a16:creationId xmlns:a16="http://schemas.microsoft.com/office/drawing/2014/main" id="{9D8EA7AD-CDA8-6340-926A-F75B40D9853F}"/>
              </a:ext>
            </a:extLst>
          </p:cNvPr>
          <p:cNvSpPr/>
          <p:nvPr/>
        </p:nvSpPr>
        <p:spPr>
          <a:xfrm>
            <a:off x="8777383" y="910943"/>
            <a:ext cx="3240000" cy="24480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sp>
        <p:nvSpPr>
          <p:cNvPr id="24" name="TextBox 23">
            <a:extLst>
              <a:ext uri="{FF2B5EF4-FFF2-40B4-BE49-F238E27FC236}">
                <a16:creationId xmlns:a16="http://schemas.microsoft.com/office/drawing/2014/main" id="{914456FF-94D9-DD41-8B25-A2FBEE9F996B}"/>
              </a:ext>
            </a:extLst>
          </p:cNvPr>
          <p:cNvSpPr txBox="1"/>
          <p:nvPr/>
        </p:nvSpPr>
        <p:spPr>
          <a:xfrm>
            <a:off x="5350476" y="927816"/>
            <a:ext cx="3240000" cy="338554"/>
          </a:xfrm>
          <a:prstGeom prst="rect">
            <a:avLst/>
          </a:prstGeom>
          <a:solidFill>
            <a:schemeClr val="accent5">
              <a:lumMod val="40000"/>
              <a:lumOff val="60000"/>
            </a:schemeClr>
          </a:solid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Data Extraction</a:t>
            </a:r>
          </a:p>
        </p:txBody>
      </p:sp>
      <p:cxnSp>
        <p:nvCxnSpPr>
          <p:cNvPr id="27" name="Straight Connector 26">
            <a:extLst>
              <a:ext uri="{FF2B5EF4-FFF2-40B4-BE49-F238E27FC236}">
                <a16:creationId xmlns:a16="http://schemas.microsoft.com/office/drawing/2014/main" id="{9507D0B9-D50D-C94B-B869-9D191F838971}"/>
              </a:ext>
            </a:extLst>
          </p:cNvPr>
          <p:cNvCxnSpPr>
            <a:cxnSpLocks/>
          </p:cNvCxnSpPr>
          <p:nvPr/>
        </p:nvCxnSpPr>
        <p:spPr>
          <a:xfrm>
            <a:off x="5397202" y="1245924"/>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20A767C-7DA9-A847-AC99-471728988616}"/>
              </a:ext>
            </a:extLst>
          </p:cNvPr>
          <p:cNvSpPr txBox="1"/>
          <p:nvPr/>
        </p:nvSpPr>
        <p:spPr>
          <a:xfrm>
            <a:off x="8777383" y="907370"/>
            <a:ext cx="3240000" cy="338554"/>
          </a:xfrm>
          <a:prstGeom prst="rect">
            <a:avLst/>
          </a:prstGeom>
          <a:noFill/>
          <a:ln>
            <a:noFill/>
          </a:ln>
        </p:spPr>
        <p:txBody>
          <a:bodyPr wrap="square" rtlCol="0">
            <a:spAutoFit/>
          </a:bodyPr>
          <a:lstStyle/>
          <a:p>
            <a:pPr algn="ctr"/>
            <a:r>
              <a:rPr lang="en-CH" sz="1600" dirty="0">
                <a:solidFill>
                  <a:schemeClr val="accent5">
                    <a:lumMod val="50000"/>
                  </a:schemeClr>
                </a:solidFill>
                <a:latin typeface="DEJAVU SANS" panose="020B0603030804020204" pitchFamily="34" charset="0"/>
                <a:ea typeface="DEJAVU SANS" panose="020B0603030804020204" pitchFamily="34" charset="0"/>
                <a:cs typeface="DEJAVU SANS" panose="020B0603030804020204" pitchFamily="34" charset="0"/>
              </a:rPr>
              <a:t>Anonymization (per category)</a:t>
            </a:r>
          </a:p>
        </p:txBody>
      </p:sp>
      <p:cxnSp>
        <p:nvCxnSpPr>
          <p:cNvPr id="32" name="Straight Connector 31">
            <a:extLst>
              <a:ext uri="{FF2B5EF4-FFF2-40B4-BE49-F238E27FC236}">
                <a16:creationId xmlns:a16="http://schemas.microsoft.com/office/drawing/2014/main" id="{15C8FD86-909C-764B-88FC-52F12C38B84D}"/>
              </a:ext>
            </a:extLst>
          </p:cNvPr>
          <p:cNvCxnSpPr>
            <a:cxnSpLocks/>
          </p:cNvCxnSpPr>
          <p:nvPr/>
        </p:nvCxnSpPr>
        <p:spPr>
          <a:xfrm>
            <a:off x="8824109" y="1225478"/>
            <a:ext cx="309189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2DE6853-6049-9A4F-B7F5-5AE9D0D47526}"/>
              </a:ext>
            </a:extLst>
          </p:cNvPr>
          <p:cNvSpPr txBox="1"/>
          <p:nvPr/>
        </p:nvSpPr>
        <p:spPr>
          <a:xfrm>
            <a:off x="5350476" y="3540106"/>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Automatic Annotation</a:t>
            </a:r>
          </a:p>
        </p:txBody>
      </p:sp>
      <p:cxnSp>
        <p:nvCxnSpPr>
          <p:cNvPr id="34" name="Straight Connector 33">
            <a:extLst>
              <a:ext uri="{FF2B5EF4-FFF2-40B4-BE49-F238E27FC236}">
                <a16:creationId xmlns:a16="http://schemas.microsoft.com/office/drawing/2014/main" id="{418E8AAF-F3C1-EA41-9FB6-7311777A97E9}"/>
              </a:ext>
            </a:extLst>
          </p:cNvPr>
          <p:cNvCxnSpPr>
            <a:cxnSpLocks/>
          </p:cNvCxnSpPr>
          <p:nvPr/>
        </p:nvCxnSpPr>
        <p:spPr>
          <a:xfrm>
            <a:off x="5397202" y="3858214"/>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5D771FC-B290-E241-A377-F4497D872496}"/>
              </a:ext>
            </a:extLst>
          </p:cNvPr>
          <p:cNvSpPr txBox="1"/>
          <p:nvPr/>
        </p:nvSpPr>
        <p:spPr>
          <a:xfrm>
            <a:off x="8777383" y="3537270"/>
            <a:ext cx="3240000" cy="338554"/>
          </a:xfrm>
          <a:prstGeom prst="rect">
            <a:avLst/>
          </a:prstGeom>
          <a:noFill/>
          <a:ln>
            <a:noFill/>
          </a:ln>
        </p:spPr>
        <p:txBody>
          <a:bodyPr wrap="square" rtlCol="0">
            <a:spAutoFit/>
          </a:bodyPr>
          <a:lstStyle/>
          <a:p>
            <a:pPr algn="ctr"/>
            <a:r>
              <a:rPr lang="en-CH" sz="1600" dirty="0">
                <a:solidFill>
                  <a:schemeClr val="bg1">
                    <a:lumMod val="95000"/>
                  </a:schemeClr>
                </a:solidFill>
                <a:latin typeface="DEJAVU SANS" panose="020B0603030804020204" pitchFamily="34" charset="0"/>
                <a:ea typeface="DEJAVU SANS" panose="020B0603030804020204" pitchFamily="34" charset="0"/>
                <a:cs typeface="DEJAVU SANS" panose="020B0603030804020204" pitchFamily="34" charset="0"/>
              </a:rPr>
              <a:t>Manual Annotation</a:t>
            </a:r>
          </a:p>
        </p:txBody>
      </p:sp>
      <p:cxnSp>
        <p:nvCxnSpPr>
          <p:cNvPr id="36" name="Straight Connector 35">
            <a:extLst>
              <a:ext uri="{FF2B5EF4-FFF2-40B4-BE49-F238E27FC236}">
                <a16:creationId xmlns:a16="http://schemas.microsoft.com/office/drawing/2014/main" id="{0242535E-F216-0744-8E29-1464379D8B7F}"/>
              </a:ext>
            </a:extLst>
          </p:cNvPr>
          <p:cNvCxnSpPr>
            <a:cxnSpLocks/>
          </p:cNvCxnSpPr>
          <p:nvPr/>
        </p:nvCxnSpPr>
        <p:spPr>
          <a:xfrm>
            <a:off x="8824109" y="3855378"/>
            <a:ext cx="3091890" cy="0"/>
          </a:xfrm>
          <a:prstGeom prst="line">
            <a:avLst/>
          </a:prstGeom>
          <a:ln>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940B172-EBB9-FE4D-99EF-D7DA3020326A}"/>
              </a:ext>
            </a:extLst>
          </p:cNvPr>
          <p:cNvSpPr txBox="1"/>
          <p:nvPr/>
        </p:nvSpPr>
        <p:spPr>
          <a:xfrm>
            <a:off x="5335300" y="1269201"/>
            <a:ext cx="3239999" cy="1015663"/>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Reports from patients who received antithrombotic drugs during hospital stay in one of the four hospitals below longer than 24 hours, aged 65 and older, between 2015 and 2016.</a:t>
            </a:r>
          </a:p>
        </p:txBody>
      </p:sp>
      <p:pic>
        <p:nvPicPr>
          <p:cNvPr id="41" name="Picture 40" descr="A picture containing logo&#10;&#10;Description automatically generated">
            <a:extLst>
              <a:ext uri="{FF2B5EF4-FFF2-40B4-BE49-F238E27FC236}">
                <a16:creationId xmlns:a16="http://schemas.microsoft.com/office/drawing/2014/main" id="{1BF85AEB-E134-194F-8EE8-5D0AD0034EC5}"/>
              </a:ext>
            </a:extLst>
          </p:cNvPr>
          <p:cNvPicPr>
            <a:picLocks noChangeAspect="1"/>
          </p:cNvPicPr>
          <p:nvPr/>
        </p:nvPicPr>
        <p:blipFill rotWithShape="1">
          <a:blip r:embed="rId7"/>
          <a:srcRect r="47582"/>
          <a:stretch/>
        </p:blipFill>
        <p:spPr>
          <a:xfrm>
            <a:off x="6117565" y="2270494"/>
            <a:ext cx="852244" cy="414599"/>
          </a:xfrm>
          <a:prstGeom prst="rect">
            <a:avLst/>
          </a:prstGeom>
        </p:spPr>
      </p:pic>
      <p:pic>
        <p:nvPicPr>
          <p:cNvPr id="43" name="Picture 42" descr="Logo, company name&#10;&#10;Description automatically generated">
            <a:extLst>
              <a:ext uri="{FF2B5EF4-FFF2-40B4-BE49-F238E27FC236}">
                <a16:creationId xmlns:a16="http://schemas.microsoft.com/office/drawing/2014/main" id="{10DF8F68-3E11-CC42-9B46-0A835322E353}"/>
              </a:ext>
            </a:extLst>
          </p:cNvPr>
          <p:cNvPicPr>
            <a:picLocks noChangeAspect="1"/>
          </p:cNvPicPr>
          <p:nvPr/>
        </p:nvPicPr>
        <p:blipFill rotWithShape="1">
          <a:blip r:embed="rId8"/>
          <a:srcRect b="33647"/>
          <a:stretch/>
        </p:blipFill>
        <p:spPr>
          <a:xfrm>
            <a:off x="7017934" y="2282867"/>
            <a:ext cx="441780" cy="420644"/>
          </a:xfrm>
          <a:prstGeom prst="rect">
            <a:avLst/>
          </a:prstGeom>
        </p:spPr>
      </p:pic>
      <p:pic>
        <p:nvPicPr>
          <p:cNvPr id="45" name="Picture 44" descr="A picture containing text, clipart&#10;&#10;Description automatically generated">
            <a:extLst>
              <a:ext uri="{FF2B5EF4-FFF2-40B4-BE49-F238E27FC236}">
                <a16:creationId xmlns:a16="http://schemas.microsoft.com/office/drawing/2014/main" id="{9D58A859-D73B-F945-BED9-0DEFA940C2CB}"/>
              </a:ext>
            </a:extLst>
          </p:cNvPr>
          <p:cNvPicPr>
            <a:picLocks noChangeAspect="1"/>
          </p:cNvPicPr>
          <p:nvPr/>
        </p:nvPicPr>
        <p:blipFill rotWithShape="1">
          <a:blip r:embed="rId9"/>
          <a:srcRect r="52962" b="-9707"/>
          <a:stretch/>
        </p:blipFill>
        <p:spPr>
          <a:xfrm>
            <a:off x="7568287" y="2295848"/>
            <a:ext cx="1020112" cy="426279"/>
          </a:xfrm>
          <a:prstGeom prst="rect">
            <a:avLst/>
          </a:prstGeom>
        </p:spPr>
      </p:pic>
      <p:sp>
        <p:nvSpPr>
          <p:cNvPr id="47" name="TextBox 46">
            <a:extLst>
              <a:ext uri="{FF2B5EF4-FFF2-40B4-BE49-F238E27FC236}">
                <a16:creationId xmlns:a16="http://schemas.microsoft.com/office/drawing/2014/main" id="{7F0C594C-AFC3-7541-A3A7-ABCB0CF6AF85}"/>
              </a:ext>
            </a:extLst>
          </p:cNvPr>
          <p:cNvSpPr txBox="1"/>
          <p:nvPr/>
        </p:nvSpPr>
        <p:spPr>
          <a:xfrm>
            <a:off x="5342480" y="2727689"/>
            <a:ext cx="3239999" cy="646331"/>
          </a:xfrm>
          <a:prstGeom prst="rect">
            <a:avLst/>
          </a:prstGeom>
          <a:noFill/>
        </p:spPr>
        <p:txBody>
          <a:bodyPr wrap="square" rtlCol="0">
            <a:spAutoFit/>
          </a:bodyPr>
          <a:lstStyle/>
          <a:p>
            <a:pPr algn="just"/>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The paper describes the processing of </a:t>
            </a:r>
            <a:r>
              <a:rPr lang="en-CH" sz="1200" b="1"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18 000 reports </a:t>
            </a:r>
            <a:r>
              <a:rPr lang="en-CH" sz="1200" dirty="0">
                <a:solidFill>
                  <a:schemeClr val="accent5">
                    <a:lumMod val="50000"/>
                  </a:schemeClr>
                </a:solidFill>
                <a:latin typeface="DejaVu Sans ExtraLight" panose="020B0203030804020204" pitchFamily="34" charset="0"/>
                <a:ea typeface="DejaVu Sans ExtraLight" panose="020B0203030804020204" pitchFamily="34" charset="0"/>
                <a:cs typeface="DejaVu Sans ExtraLight" panose="020B0203030804020204" pitchFamily="34" charset="0"/>
              </a:rPr>
              <a:t>extracted from the University Hospital of Zurich (USZ).</a:t>
            </a:r>
          </a:p>
        </p:txBody>
      </p:sp>
      <p:pic>
        <p:nvPicPr>
          <p:cNvPr id="49" name="Picture 48" descr="Text&#10;&#10;Description automatically generated">
            <a:extLst>
              <a:ext uri="{FF2B5EF4-FFF2-40B4-BE49-F238E27FC236}">
                <a16:creationId xmlns:a16="http://schemas.microsoft.com/office/drawing/2014/main" id="{598FE667-2BD3-4D4D-B73F-6E0153C960BC}"/>
              </a:ext>
            </a:extLst>
          </p:cNvPr>
          <p:cNvPicPr>
            <a:picLocks noChangeAspect="1"/>
          </p:cNvPicPr>
          <p:nvPr/>
        </p:nvPicPr>
        <p:blipFill>
          <a:blip r:embed="rId10"/>
          <a:stretch>
            <a:fillRect/>
          </a:stretch>
        </p:blipFill>
        <p:spPr>
          <a:xfrm>
            <a:off x="5388152" y="2303056"/>
            <a:ext cx="702798" cy="363845"/>
          </a:xfrm>
          <a:prstGeom prst="rect">
            <a:avLst/>
          </a:prstGeom>
        </p:spPr>
      </p:pic>
      <p:pic>
        <p:nvPicPr>
          <p:cNvPr id="51" name="Picture 50" descr="Table&#10;&#10;Description automatically generated">
            <a:extLst>
              <a:ext uri="{FF2B5EF4-FFF2-40B4-BE49-F238E27FC236}">
                <a16:creationId xmlns:a16="http://schemas.microsoft.com/office/drawing/2014/main" id="{1483F6AC-F2BB-F543-AA42-0A8ADC65071A}"/>
              </a:ext>
            </a:extLst>
          </p:cNvPr>
          <p:cNvPicPr>
            <a:picLocks noChangeAspect="1"/>
          </p:cNvPicPr>
          <p:nvPr/>
        </p:nvPicPr>
        <p:blipFill>
          <a:blip r:embed="rId11"/>
          <a:stretch>
            <a:fillRect/>
          </a:stretch>
        </p:blipFill>
        <p:spPr>
          <a:xfrm>
            <a:off x="8847260" y="1283324"/>
            <a:ext cx="3091890" cy="1998160"/>
          </a:xfrm>
          <a:prstGeom prst="rect">
            <a:avLst/>
          </a:prstGeom>
        </p:spPr>
      </p:pic>
      <p:pic>
        <p:nvPicPr>
          <p:cNvPr id="53" name="Picture 52">
            <a:extLst>
              <a:ext uri="{FF2B5EF4-FFF2-40B4-BE49-F238E27FC236}">
                <a16:creationId xmlns:a16="http://schemas.microsoft.com/office/drawing/2014/main" id="{53A1148C-DF11-E047-BECE-97E61063291F}"/>
              </a:ext>
            </a:extLst>
          </p:cNvPr>
          <p:cNvPicPr>
            <a:picLocks noChangeAspect="1"/>
          </p:cNvPicPr>
          <p:nvPr/>
        </p:nvPicPr>
        <p:blipFill rotWithShape="1">
          <a:blip r:embed="rId12"/>
          <a:srcRect l="30406" r="31686" b="12376"/>
          <a:stretch/>
        </p:blipFill>
        <p:spPr>
          <a:xfrm>
            <a:off x="5443929" y="5023512"/>
            <a:ext cx="3045163" cy="844857"/>
          </a:xfrm>
          <a:prstGeom prst="rect">
            <a:avLst/>
          </a:prstGeom>
        </p:spPr>
      </p:pic>
      <p:sp>
        <p:nvSpPr>
          <p:cNvPr id="54" name="TextBox 53">
            <a:extLst>
              <a:ext uri="{FF2B5EF4-FFF2-40B4-BE49-F238E27FC236}">
                <a16:creationId xmlns:a16="http://schemas.microsoft.com/office/drawing/2014/main" id="{1B371C0D-11C7-0944-880F-26134D874A79}"/>
              </a:ext>
            </a:extLst>
          </p:cNvPr>
          <p:cNvSpPr txBox="1"/>
          <p:nvPr/>
        </p:nvSpPr>
        <p:spPr>
          <a:xfrm>
            <a:off x="5335300" y="3896068"/>
            <a:ext cx="3239999" cy="1015663"/>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From structured patient data, dictionaries are generated of of drug and diagnose variations. These dictionaries are used by OGER to automatically annotate free text data.</a:t>
            </a:r>
          </a:p>
        </p:txBody>
      </p:sp>
      <p:sp>
        <p:nvSpPr>
          <p:cNvPr id="55" name="TextBox 54">
            <a:extLst>
              <a:ext uri="{FF2B5EF4-FFF2-40B4-BE49-F238E27FC236}">
                <a16:creationId xmlns:a16="http://schemas.microsoft.com/office/drawing/2014/main" id="{7B063FB7-A773-1D43-9A86-4F05049D5001}"/>
              </a:ext>
            </a:extLst>
          </p:cNvPr>
          <p:cNvSpPr txBox="1"/>
          <p:nvPr/>
        </p:nvSpPr>
        <p:spPr>
          <a:xfrm>
            <a:off x="8762206" y="3878660"/>
            <a:ext cx="3239999" cy="2123658"/>
          </a:xfrm>
          <a:prstGeom prst="rect">
            <a:avLst/>
          </a:prstGeom>
          <a:noFill/>
        </p:spPr>
        <p:txBody>
          <a:bodyPr wrap="square" rtlCol="0">
            <a:spAutoFit/>
          </a:bodyPr>
          <a:lstStyle/>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400 reports are automatically annotated by the Kantonsspital Baden (KSB) using the GATE annotation tool and a schema developed by all four hospitals together. </a:t>
            </a: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endPar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endParaRPr>
          </a:p>
          <a:p>
            <a:pPr algn="just"/>
            <a:r>
              <a:rPr lang="en-CH" sz="1200" dirty="0">
                <a:solidFill>
                  <a:schemeClr val="bg1"/>
                </a:solidFill>
                <a:latin typeface="DejaVu Sans ExtraLight" panose="020B0203030804020204" pitchFamily="34" charset="0"/>
                <a:ea typeface="DejaVu Sans ExtraLight" panose="020B0203030804020204" pitchFamily="34" charset="0"/>
                <a:cs typeface="DejaVu Sans ExtraLight" panose="020B0203030804020204" pitchFamily="34" charset="0"/>
              </a:rPr>
              <a:t>This data set will serve as an evaluation for our pipeline.</a:t>
            </a:r>
          </a:p>
        </p:txBody>
      </p:sp>
      <p:pic>
        <p:nvPicPr>
          <p:cNvPr id="60" name="Picture 59" descr="Graphical user interface, application&#10;&#10;Description automatically generated">
            <a:extLst>
              <a:ext uri="{FF2B5EF4-FFF2-40B4-BE49-F238E27FC236}">
                <a16:creationId xmlns:a16="http://schemas.microsoft.com/office/drawing/2014/main" id="{8647B20A-2D87-4948-9699-9FB5F7E2EBC6}"/>
              </a:ext>
            </a:extLst>
          </p:cNvPr>
          <p:cNvPicPr>
            <a:picLocks noChangeAspect="1"/>
          </p:cNvPicPr>
          <p:nvPr/>
        </p:nvPicPr>
        <p:blipFill rotWithShape="1">
          <a:blip r:embed="rId13"/>
          <a:srcRect t="12292" b="15969"/>
          <a:stretch/>
        </p:blipFill>
        <p:spPr>
          <a:xfrm>
            <a:off x="8847260" y="4874076"/>
            <a:ext cx="3074910" cy="665760"/>
          </a:xfrm>
          <a:prstGeom prst="rect">
            <a:avLst/>
          </a:prstGeom>
        </p:spPr>
      </p:pic>
      <p:sp>
        <p:nvSpPr>
          <p:cNvPr id="2" name="Rectangle 1">
            <a:extLst>
              <a:ext uri="{FF2B5EF4-FFF2-40B4-BE49-F238E27FC236}">
                <a16:creationId xmlns:a16="http://schemas.microsoft.com/office/drawing/2014/main" id="{E5563835-5D53-EE4A-BB64-B2B804640D65}"/>
              </a:ext>
            </a:extLst>
          </p:cNvPr>
          <p:cNvSpPr/>
          <p:nvPr/>
        </p:nvSpPr>
        <p:spPr>
          <a:xfrm>
            <a:off x="0" y="0"/>
            <a:ext cx="12192000" cy="3429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8" name="Rectangle 37">
            <a:extLst>
              <a:ext uri="{FF2B5EF4-FFF2-40B4-BE49-F238E27FC236}">
                <a16:creationId xmlns:a16="http://schemas.microsoft.com/office/drawing/2014/main" id="{8DEBD825-4F91-D846-A219-E64F0E5FA690}"/>
              </a:ext>
            </a:extLst>
          </p:cNvPr>
          <p:cNvSpPr/>
          <p:nvPr/>
        </p:nvSpPr>
        <p:spPr>
          <a:xfrm>
            <a:off x="-11229" y="3366091"/>
            <a:ext cx="8672051" cy="2651854"/>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1FC21562-6530-8744-809A-E2F74C514173}"/>
              </a:ext>
            </a:extLst>
          </p:cNvPr>
          <p:cNvSpPr txBox="1"/>
          <p:nvPr/>
        </p:nvSpPr>
        <p:spPr>
          <a:xfrm>
            <a:off x="190753" y="927816"/>
            <a:ext cx="8412013" cy="4401205"/>
          </a:xfrm>
          <a:prstGeom prst="rect">
            <a:avLst/>
          </a:prstGeom>
          <a:noFill/>
        </p:spPr>
        <p:txBody>
          <a:bodyPr wrap="square" rtlCol="0">
            <a:spAutoFit/>
          </a:bodyPr>
          <a:lstStyle/>
          <a:p>
            <a:r>
              <a:rPr lang="en-CH" sz="3500" i="1" dirty="0">
                <a:solidFill>
                  <a:schemeClr val="accent5">
                    <a:lumMod val="50000"/>
                  </a:schemeClr>
                </a:solidFill>
                <a:latin typeface="DEJAVU SANS CONDENSED" panose="020B0603030804020204" pitchFamily="34" charset="0"/>
                <a:ea typeface="DEJAVU SANS CONDENSED" panose="020B0603030804020204" pitchFamily="34" charset="0"/>
                <a:cs typeface="DEJAVU SANS CONDENSED" panose="020B0603030804020204" pitchFamily="34" charset="0"/>
              </a:rPr>
              <a:t>In order to evaluate our performance and make similar efforts in other research groups comparable across the project, we iteratively developed an annotation schema. From the 18 000 USZ reports, 400 reports were selected for manual annotation using GATE by a medical expert at KSB.</a:t>
            </a:r>
          </a:p>
        </p:txBody>
      </p:sp>
      <p:pic>
        <p:nvPicPr>
          <p:cNvPr id="29" name="Audio 28">
            <a:hlinkClick r:id="" action="ppaction://media"/>
            <a:extLst>
              <a:ext uri="{FF2B5EF4-FFF2-40B4-BE49-F238E27FC236}">
                <a16:creationId xmlns:a16="http://schemas.microsoft.com/office/drawing/2014/main" id="{DD88283B-46A0-E044-B625-95171756B0DA}"/>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40126890"/>
      </p:ext>
    </p:extLst>
  </p:cSld>
  <p:clrMapOvr>
    <a:masterClrMapping/>
  </p:clrMapOvr>
  <mc:AlternateContent xmlns:mc="http://schemas.openxmlformats.org/markup-compatibility/2006">
    <mc:Choice xmlns:p14="http://schemas.microsoft.com/office/powerpoint/2010/main" Requires="p14">
      <p:transition spd="slow" p14:dur="2000" advTm="18427"/>
    </mc:Choice>
    <mc:Fallback>
      <p:transition spd="slow" advTm="18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474</TotalTime>
  <Words>2297</Words>
  <Application>Microsoft Macintosh PowerPoint</Application>
  <PresentationFormat>Widescreen</PresentationFormat>
  <Paragraphs>198</Paragraphs>
  <Slides>9</Slides>
  <Notes>9</Notes>
  <HiddenSlides>0</HiddenSlides>
  <MMClips>9</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Calibri</vt:lpstr>
      <vt:lpstr>Calibri Light</vt:lpstr>
      <vt:lpstr>Cambria</vt:lpstr>
      <vt:lpstr>DEJAVU SANS</vt:lpstr>
      <vt:lpstr>DEJAVU SANS</vt:lpstr>
      <vt:lpstr>DejaVu Sans Condensed</vt:lpstr>
      <vt:lpstr>DejaVu Sans Condensed</vt:lpstr>
      <vt:lpstr>DEJAVU SANS EXTRALIGHT</vt:lpstr>
      <vt:lpstr>DEJAVU SANS EXTRALIGHT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Nicola.Colic</dc:creator>
  <cp:lastModifiedBy>Nicola.Colic</cp:lastModifiedBy>
  <cp:revision>20</cp:revision>
  <cp:lastPrinted>2020-12-29T17:57:46Z</cp:lastPrinted>
  <dcterms:created xsi:type="dcterms:W3CDTF">2020-12-29T12:33:11Z</dcterms:created>
  <dcterms:modified xsi:type="dcterms:W3CDTF">2020-12-29T20:28:10Z</dcterms:modified>
</cp:coreProperties>
</file>

<file path=docProps/thumbnail.jpeg>
</file>